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4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  <p:sldId id="271" r:id="rId16"/>
    <p:sldId id="272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43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0D959-8D88-0081-4EFB-EED76C004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1CCE5-1678-4617-1D70-F9201CE01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EDF8A-AF19-267F-7B7A-2B140362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559C6-8D0C-AE5B-D8B8-14645F44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3B664-BE36-D7DE-D8FA-56D8EE73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47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879F5-2C20-EB3C-2C70-8281A4F5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F156B3-3AE1-DD68-48FF-BCCE6CCBC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9B67F-79C2-0EFB-7743-F8EFAB4DB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0A1F9-78D9-5DF8-D90E-7D34989E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289E-E740-F098-E33D-DF911167F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47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CF06F-E7B0-BB88-5685-0245BB056B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2B0F63-E1EC-4E9A-F196-665E89B9B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FFDDD-0616-E26F-91A5-9E41A2245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5430E-7699-A517-3A2E-D888CE154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8D33A-5DB3-D192-5826-72DD14DD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6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CF0D-1C3A-4B21-BD5D-4EB126D9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92A6C-9881-F79A-E806-D91C930F4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15F79-2667-23A8-661E-DA789A0B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F52C1-9ABB-9D5B-71EC-CB12B9E5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B413E-8C0F-CD96-60BA-43FD163E0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4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9B6A-DA3E-93E6-535D-0F82F4D54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564CF-59B7-53E8-75FF-37E46A229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2A29D-4449-133A-C37A-F190BBD92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ECCF7-DE73-1210-721F-588B90678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F19F8-EA7B-8DFC-CB89-E71B9B095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8122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BAA1-C2D4-DF17-A094-34ADF377A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179D2-5FE9-705B-5EA0-80C962ACA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1CC97-ED1B-804D-2338-27CE92BC9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64047-14FB-DD71-FCA1-1DBB5238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FE3126-82E7-6935-0330-F58E5F4E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ACCB3-E2C6-11F2-91AE-57EF664B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9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C368D-F1F9-07BC-9399-6BF02CEF2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355D6-D2B8-B32C-6DE3-2AB4DD5AE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C626B-E196-96D6-8DA5-7BC5F2ADC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ED11BB-E481-F877-C063-60B663BFC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5446B9-F375-1C74-8D8E-8499AF825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B7EEF3-AF67-AF04-ED58-9FDF2820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7C1FE-8B05-D3C9-2A77-E010F9763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FDC0B3-B9F2-14B0-45C6-2DB9408D7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31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2026-3A52-2C6E-8EBD-B74AD6604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2A8B22-2A83-BE03-23F8-9B5DCD5F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E5EB6-FF95-88D2-CAD7-F9677CB0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C92FD8-9C82-E301-1A45-36CA901B0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17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FE996-BC49-8A27-7E44-073240BFB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B6E94-1056-A8D9-A64D-3C8F1FF9B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AA8A7-EB08-2FD4-0FE9-07FDF084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2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FD185-0EB5-F2F9-83E9-62EF0D37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8128F-7627-9D54-A9AA-B7B78EFD1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9991C-FCA8-864D-B6A4-6292F0E42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64AA6-200A-E3FC-305F-238F5079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2C44D-BD36-B22C-9560-0AA215AC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D8C3C-EE26-2441-191C-91AF843CC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8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C625-BDDA-A59D-3CB0-66D3F59D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AD1D6-AE01-25E5-74BD-D8E8122F9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57C60-4559-5A52-4E3F-8D1A4BE18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FA57E-D685-9633-5705-30FED6002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30B15-AD7E-0D89-C59A-96B22736D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DC4D8-4F34-A524-3CBA-8E687593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3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198E54-98CD-3982-472A-BDC4DA034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8A461-0957-DE68-3408-73F0C58D7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1AFE7-B5EE-58E8-5D0E-992728A41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6463A-9D6B-C9E3-70A7-272351B3B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E3F12-F9AF-B39A-7A8A-D75F0B735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2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6" r:id="rId1"/>
    <p:sldLayoutId id="2147484447" r:id="rId2"/>
    <p:sldLayoutId id="2147484448" r:id="rId3"/>
    <p:sldLayoutId id="2147484449" r:id="rId4"/>
    <p:sldLayoutId id="2147484450" r:id="rId5"/>
    <p:sldLayoutId id="2147484451" r:id="rId6"/>
    <p:sldLayoutId id="2147484452" r:id="rId7"/>
    <p:sldLayoutId id="2147484453" r:id="rId8"/>
    <p:sldLayoutId id="2147484454" r:id="rId9"/>
    <p:sldLayoutId id="2147484455" r:id="rId10"/>
    <p:sldLayoutId id="21474844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073D3-1D4A-C561-E1A6-B4E5FF8A34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Оптимизация ресурсов проектов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56673-1EE4-97ED-A8CB-116E09342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48" y="4627604"/>
            <a:ext cx="10849704" cy="116153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Владимир Либерзон</a:t>
            </a:r>
          </a:p>
          <a:p>
            <a:r>
              <a:rPr lang="ru-RU" dirty="0"/>
              <a:t>Директор по развитию</a:t>
            </a:r>
          </a:p>
          <a:p>
            <a:r>
              <a:rPr lang="ru-RU" dirty="0"/>
              <a:t>Спайдер Проджект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4DB435-D321-D1D9-460F-0F15AEFA9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880" y="300750"/>
            <a:ext cx="1350572" cy="13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913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A0780-58C0-A865-D490-7D919A071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Неопределенности и риски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10603-DDF0-D168-6FA8-63AB517E8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 моделировании проекта и оптимизации использования ресурсов нужно непременно учитывать имеющиеся неопределенности и риски.</a:t>
            </a:r>
          </a:p>
          <a:p>
            <a:r>
              <a:rPr lang="ru-RU" dirty="0"/>
              <a:t>В частности, люди иногда болеют, механизмы выходят из строя, на работах случается брак, что требует переделок и дополнительных работ. Погодные условия отражаются на производительности ресурсов и возможности выполнять те или иные работы и т.д.</a:t>
            </a:r>
          </a:p>
          <a:p>
            <a:r>
              <a:rPr lang="ru-RU" dirty="0"/>
              <a:t>Определение необходимых резервов по количеству необходимых ресурсов, срокам и стоимости проектов является неотъкмлкмой частью ресурснй оптимизации.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48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4BDB1-CD54-DC7B-43A1-15E957FB4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3CEA-E0BA-5583-3914-CD93C21FF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Критического Пути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1EFF0-EEE7-92E1-D64B-60FF59541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7059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Наиболее известным и чаще всего применяемым методом планирования проектов является Метод Критического Пути (МКП).</a:t>
            </a:r>
          </a:p>
          <a:p>
            <a:r>
              <a:rPr lang="ru-RU" dirty="0"/>
              <a:t>Однако этот метод составления расписания не учитываетдругих ограничений проекта, кроме логических ограничений на порядок выполнения работ, то есть вообще игнорирует ресурсные ограничения.</a:t>
            </a:r>
          </a:p>
          <a:p>
            <a:r>
              <a:rPr lang="ru-RU" dirty="0"/>
              <a:t>График, составленный без учета ресурсных ограничений, позволяет определить потребности проекта в различных ресурсах в любой момент времени, но не факт, что эти потребности разумны и их стоит удовлетворять.</a:t>
            </a:r>
          </a:p>
          <a:p>
            <a:r>
              <a:rPr lang="ru-RU" dirty="0"/>
              <a:t>Еще одно известное заблуждение состоит в том, что МКП якобы рассчитывает минимальную длительность проекта, но это не всегда верно.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427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32873-D355-866D-E9FF-DE8B05AB9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778A-8CDE-0851-B38D-CA96D5FC7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Выравнивание ресурсов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D094C-9403-EAE8-E06C-73BB42720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768" y="2133599"/>
            <a:ext cx="10923844" cy="476764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Расчет графика с учетом ресурсных и прочих ограничений проекта называют выравниванием ресурсов.</a:t>
            </a:r>
          </a:p>
          <a:p>
            <a:r>
              <a:rPr lang="ru-RU" dirty="0"/>
              <a:t>Составление оптимального графика с учетом ресурсных ограничений является сложной математической задачей, для которой до сих пор не найдено точного решения.</a:t>
            </a:r>
          </a:p>
          <a:p>
            <a:r>
              <a:rPr lang="ru-RU" dirty="0"/>
              <a:t>Поэтому программы управлеия проектами используют собственные эвристические алгоритмы, позволяющие получить более или менее близние к оптимальным решения.</a:t>
            </a:r>
          </a:p>
          <a:p>
            <a:r>
              <a:rPr lang="ru-RU" dirty="0"/>
              <a:t>Как правило, более короткие сроки исполнения проектов при тех же условиях обеспечивают и меньшую стоимость.</a:t>
            </a:r>
          </a:p>
          <a:p>
            <a:r>
              <a:rPr lang="ru-RU" dirty="0"/>
              <a:t>Различные тесты показали, что лидером по оптимизации расписаний является </a:t>
            </a:r>
            <a:r>
              <a:rPr lang="en-US" dirty="0"/>
              <a:t>Spider Project</a:t>
            </a:r>
            <a:r>
              <a:rPr lang="ru-RU" dirty="0"/>
              <a:t>, который превосходит конкурентов по качеству составляемых расписаний.</a:t>
            </a:r>
          </a:p>
        </p:txBody>
      </p:sp>
    </p:spTree>
    <p:extLst>
      <p:ext uri="{BB962C8B-B14F-4D97-AF65-F5344CB8AC3E}">
        <p14:creationId xmlns:p14="http://schemas.microsoft.com/office/powerpoint/2010/main" val="1764865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66FC6-4BAE-64EF-6B41-52B085D60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B9A5A-4007-6107-4C6F-3001CF407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Выравнивание ресурсов и риски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DAFD6-7F76-B170-769A-901998D48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того, чтобы учесть влияние рисков не обходимо учитывать и неопределенности количества имеющихся ресурсов.</a:t>
            </a:r>
          </a:p>
          <a:p>
            <a:r>
              <a:rPr lang="ru-RU" dirty="0"/>
              <a:t>В частности, моделирование рисков следует проводить с выравниванием ресурсов на каждой итерации при применении метода Монте Карло. </a:t>
            </a:r>
          </a:p>
          <a:p>
            <a:r>
              <a:rPr lang="ru-RU" dirty="0"/>
              <a:t>В результате можно определить с какой вероятностью будут достигаться какие показатели при имеющихся ресурсных ограничениях и неопределенностях.</a:t>
            </a:r>
          </a:p>
        </p:txBody>
      </p:sp>
    </p:spTree>
    <p:extLst>
      <p:ext uri="{BB962C8B-B14F-4D97-AF65-F5344CB8AC3E}">
        <p14:creationId xmlns:p14="http://schemas.microsoft.com/office/powerpoint/2010/main" val="3253217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5F3BE-72A1-7C6A-393B-103BF0C0F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5D10B-8CFD-4403-9517-B2EA6EEC3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Оптимизация ресурсов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FEA3B-F455-7A65-D3A8-6DF1201F0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ru-RU" dirty="0"/>
              <a:t>Однако самая сложная часть оптимизации ресурсов проекта только начинается.</a:t>
            </a:r>
          </a:p>
          <a:p>
            <a:r>
              <a:rPr lang="ru-RU" dirty="0"/>
              <a:t>Выравнивание определяет график проекта при использовании всех имеющихся ресурсов, но при этом само использование ресурсов может оказаться не оптимальным – кратковременные пики потребностей и неравномерная загрузка, длительные простои могут приводить к неоправданным затратам и нерациональному использованию имеющихся ресурсов.</a:t>
            </a:r>
          </a:p>
          <a:p>
            <a:r>
              <a:rPr lang="ru-RU" dirty="0"/>
              <a:t>Такая оптимизация неизбежно должна проводиться с участием людей, потому что только они могут определить какими именно ресурсами можно варьировать с учетом особенностей проекта и организациию </a:t>
            </a:r>
          </a:p>
        </p:txBody>
      </p:sp>
    </p:spTree>
    <p:extLst>
      <p:ext uri="{BB962C8B-B14F-4D97-AF65-F5344CB8AC3E}">
        <p14:creationId xmlns:p14="http://schemas.microsoft.com/office/powerpoint/2010/main" val="3888156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4638B-BF83-85A4-F180-8587ECED7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0FC8-58A0-90BA-D12C-790444028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Оптимизация ресурсов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B8A1B-01D0-1545-254F-FD272D5DC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100337"/>
          </a:xfrm>
        </p:spPr>
        <p:txBody>
          <a:bodyPr>
            <a:normAutofit/>
          </a:bodyPr>
          <a:lstStyle/>
          <a:p>
            <a:r>
              <a:rPr lang="ru-RU" dirty="0"/>
              <a:t>При этом критерием выбора оптимального состава ресурсов является влияние на критерий оптимальности проекта в целом.</a:t>
            </a:r>
          </a:p>
          <a:p>
            <a:r>
              <a:rPr lang="ru-RU" dirty="0"/>
              <a:t>Нужно непременно учитывать и возмодные риски, чтобы обеспечить достаточную надежность достижения целей проекта.</a:t>
            </a:r>
          </a:p>
          <a:p>
            <a:r>
              <a:rPr lang="ru-RU" dirty="0"/>
              <a:t>В частности, можно определить минимальное количество ресурсов, обеспечивающих достижение целей проекта с минимальными затратами, но, учитывая возможные колебания количества доступных ресурсов в связи с возможными болезнями исполнителей, выходами из строя техники и т.п., необходимо определять</a:t>
            </a:r>
            <a:r>
              <a:rPr lang="en-US" dirty="0"/>
              <a:t> </a:t>
            </a:r>
            <a:r>
              <a:rPr lang="ru-RU" dirty="0"/>
              <a:t>и создать необходимые резервы, обеспечивающие надежность успешной реализации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850756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B0F0F-1FE3-5546-72A8-DFE986420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208C1-4FBC-8D0B-D119-9377DDDE1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Управление проектами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4F844-028E-7BB3-5A28-79AEC0B9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/>
          </a:bodyPr>
          <a:lstStyle/>
          <a:p>
            <a:r>
              <a:rPr lang="ru-RU" dirty="0"/>
              <a:t>В качестве рабочей версии плана мы рекомендуем использовать оптимистический сценарий реализации проекта, в котором оценки сроков жесткие и событий риска не предусмотрено, а управленческие решения принимать в результате анализа расходования созданных резервов на риски и неопределенности.</a:t>
            </a:r>
          </a:p>
          <a:p>
            <a:r>
              <a:rPr lang="ru-RU" dirty="0"/>
              <a:t>Это позволяет избежать нерационального использования заложенных резервов и своевременно выявлять потенциальные проблемы.</a:t>
            </a:r>
          </a:p>
          <a:p>
            <a:r>
              <a:rPr lang="ru-RU" dirty="0"/>
              <a:t>Регулярный анализ рисков и определение трендов вероятности успешного завершения проекта является наилучшим методом анализа исполнения, позволяющим своевременно принимать обоснованные управленческие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1088283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CEA8-A70B-AE4D-4432-AB3A3EC9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Спасибо за внимание!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69E00-3419-BA43-E3F6-0C601D9C0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возникнут вопросы, обращайтесь</a:t>
            </a:r>
          </a:p>
          <a:p>
            <a:pPr marL="0" indent="0" algn="ctr">
              <a:buNone/>
            </a:pPr>
            <a:r>
              <a:rPr lang="en-US" sz="2800" b="1" dirty="0"/>
              <a:t>v.liberzon@gmail.com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A8F80E-6864-913F-88F0-59AB5464B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711" y="3927390"/>
            <a:ext cx="16668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31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6DE24-250B-9B0E-B7B0-61187862B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Критерии оптимальности планов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634E2-93EB-A87F-A5AA-B8C78C693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870" y="2133600"/>
            <a:ext cx="10781742" cy="429191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Оптимизация ресурсов это часть оптимизации планов реализации проектов.</a:t>
            </a:r>
          </a:p>
          <a:p>
            <a:r>
              <a:rPr lang="ru-RU" dirty="0"/>
              <a:t>Критерием оптимальности составленных планов обычно является максимизация создаваемой ценности. В инвестиционных проектах это чаще всего максимизация приведенной прибыли, которая иногда сводится к минимизации приведенных затрат.</a:t>
            </a:r>
          </a:p>
          <a:p>
            <a:r>
              <a:rPr lang="ru-RU" dirty="0"/>
              <a:t>Поскольку основной частью затрат проекта является стоимость использования необходимых ресурсов, то оптимизация использования ресурсов является важной частью оптимизации стоимости проекта.</a:t>
            </a:r>
          </a:p>
          <a:p>
            <a:r>
              <a:rPr lang="ru-RU" dirty="0"/>
              <a:t>Моделирование проекта позволяет найти оптимальное решение при условии, что модель учитывает все имеющиеся ограничения и отражает грамотное назначение ресурсов на исполнение работ проекта.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908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68DA1-39A7-AB43-4F70-0C294F967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1ACBC-0FA2-524D-4204-9BFB17725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Ограничения проекта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BA92B-E47D-C55B-2ADF-2D995A017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666412" cy="464408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Ограничения проекта, которые необходимо учитывать, включают ограничения по </a:t>
            </a:r>
          </a:p>
          <a:p>
            <a:pPr lvl="1"/>
            <a:r>
              <a:rPr lang="ru-RU" dirty="0"/>
              <a:t>Общему количеству различных доступных ресурсов</a:t>
            </a:r>
          </a:p>
          <a:p>
            <a:pPr lvl="1"/>
            <a:r>
              <a:rPr lang="ru-RU" dirty="0"/>
              <a:t>Финансированию проекта</a:t>
            </a:r>
          </a:p>
          <a:p>
            <a:pPr lvl="1"/>
            <a:r>
              <a:rPr lang="ru-RU" dirty="0"/>
              <a:t>Поставкам материалов и оборудования</a:t>
            </a:r>
          </a:p>
          <a:p>
            <a:pPr lvl="1"/>
            <a:r>
              <a:rPr lang="ru-RU" dirty="0"/>
              <a:t>Доступному пространству</a:t>
            </a:r>
          </a:p>
          <a:p>
            <a:pPr lvl="1"/>
            <a:r>
              <a:rPr lang="ru-RU" dirty="0"/>
              <a:t>Календарям работ</a:t>
            </a:r>
          </a:p>
          <a:p>
            <a:pPr lvl="1"/>
            <a:r>
              <a:rPr lang="ru-RU" dirty="0"/>
              <a:t>Технике безопасности</a:t>
            </a:r>
          </a:p>
          <a:p>
            <a:r>
              <a:rPr lang="ru-RU" dirty="0"/>
              <a:t>Общее правило: модель проекта должна учитывать все, что учитывают люди, планируя работы вручную</a:t>
            </a:r>
          </a:p>
          <a:p>
            <a:r>
              <a:rPr lang="ru-RU" dirty="0"/>
              <a:t>Если программа расчета плана реализации проекта не может учитывать то, что учитывают люди, ей не будут доверять и работать по планам, которые она составляет.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272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E4299-7272-87B3-565C-F804C8B61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2F7F7-916A-E615-97E5-9570662F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работ проекта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278F0-F017-3C9D-F056-5CE2C4E5E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124" y="2133600"/>
            <a:ext cx="10911488" cy="4291914"/>
          </a:xfrm>
        </p:spPr>
        <p:txBody>
          <a:bodyPr>
            <a:normAutofit/>
          </a:bodyPr>
          <a:lstStyle/>
          <a:p>
            <a:r>
              <a:rPr lang="ru-RU" dirty="0"/>
              <a:t>Назначения ресурсов на выполнение работ также не должно отличаться от того, как это делают в жизни опытные руководители.</a:t>
            </a:r>
          </a:p>
          <a:p>
            <a:r>
              <a:rPr lang="ru-RU" dirty="0"/>
              <a:t>Операции проекта могут быть следующих основных типов:</a:t>
            </a:r>
          </a:p>
          <a:p>
            <a:r>
              <a:rPr lang="ru-RU" dirty="0"/>
              <a:t>Длительность – у таких операций длительность не зависит от назначенных ресурсов</a:t>
            </a:r>
          </a:p>
          <a:p>
            <a:r>
              <a:rPr lang="ru-RU" dirty="0"/>
              <a:t>Производительность – длительность зависит от количества и производительности назначенных ресурсов</a:t>
            </a:r>
          </a:p>
          <a:p>
            <a:r>
              <a:rPr lang="ru-RU" dirty="0"/>
              <a:t>Гамак – длительность зависит от внешних событий (других операций) и также не зависит от назначенных ресурсов.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80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2823C-7792-1E8B-EF47-80592E004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0FDC2-A72E-F98F-5C0E-322D23828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Назначения ресурсов на выполнение работ типа длительность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CD7E7-5031-453A-7BD6-747F69E0E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908" y="2133599"/>
            <a:ext cx="10849704" cy="466879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Операции типа длительность могут требовать определенного количества ресурсов определенной квалификации для своего выполнения. Это могут быть либо определенные ресурсы, либо любые ресурсы, обладающие определенной квалификацией, либо их сочетание.</a:t>
            </a:r>
          </a:p>
          <a:p>
            <a:r>
              <a:rPr lang="ru-RU" dirty="0"/>
              <a:t>Ресурсы, обладающие теми же навыками (той же квалификации) образуют роль (</a:t>
            </a:r>
            <a:r>
              <a:rPr lang="en-US" dirty="0"/>
              <a:t>skill).</a:t>
            </a:r>
            <a:endParaRPr lang="ru-RU" dirty="0"/>
          </a:p>
          <a:p>
            <a:r>
              <a:rPr lang="ru-RU" dirty="0"/>
              <a:t>Кроме количества может также назначаться загрузка ресурсов на операции как процент рабочего времени ресурса, требуемого для работы на этой операции.</a:t>
            </a:r>
            <a:endParaRPr lang="en-US" dirty="0"/>
          </a:p>
          <a:p>
            <a:r>
              <a:rPr lang="ru-RU" dirty="0"/>
              <a:t>При составлении расписания реализации проекта программа управления проектами должна выбирать какие именно ресурсы использовать на какой работе для оптимизации графика реализации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409932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8F44A-8B04-EE9B-EB16-017FBE432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5542-6A89-C114-4F0D-E25381FDD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Назначения ресурсов на выполнение работ типа производительность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E9368-6E78-3D7C-3F31-822851141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054" y="2133599"/>
            <a:ext cx="10948558" cy="472440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Операции типа Производительность встречаются чаще всего.</a:t>
            </a:r>
          </a:p>
          <a:p>
            <a:r>
              <a:rPr lang="ru-RU" dirty="0"/>
              <a:t>Длительность таких операций зависит от объема работ и количества и производительности назначенных ресурсов.</a:t>
            </a:r>
          </a:p>
          <a:p>
            <a:r>
              <a:rPr lang="ru-RU" dirty="0"/>
              <a:t>Как и для операций типа Длительность</a:t>
            </a:r>
            <a:r>
              <a:rPr lang="en-US" dirty="0"/>
              <a:t>,</a:t>
            </a:r>
            <a:r>
              <a:rPr lang="ru-RU" dirty="0"/>
              <a:t> на исполнение работы могут быть назначены как конкретные ресурсы, так и роли, но здесь имеются дополнительные тонкости, касающиеся требуемого количества и загрузки назначенных ресурсов. То и другое может назначаться в виде диапазонов.</a:t>
            </a:r>
          </a:p>
          <a:p>
            <a:r>
              <a:rPr lang="ru-RU" dirty="0"/>
              <a:t>Например, работа может требовать не менее 50% рабочего времени сотрудника, но если он в процессе исполнения операции освободится от другой нагрузки, то должен будет работать 100% своего рабочего времени, что ускорит выполнение операции. Это же относится и к количеству: работа может начаться, если не менее 2х единиц ресурса будут доступны, но в процессе исполнения другие (но не более максимального количества) могут присоединиться к исполнению и ускорить исполнение работы.</a:t>
            </a:r>
          </a:p>
        </p:txBody>
      </p:sp>
    </p:spTree>
    <p:extLst>
      <p:ext uri="{BB962C8B-B14F-4D97-AF65-F5344CB8AC3E}">
        <p14:creationId xmlns:p14="http://schemas.microsoft.com/office/powerpoint/2010/main" val="2821724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E46C4-BBFA-6F5F-884F-07580DBF1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0D159-854A-50FC-407E-9FB32396D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Индивидуальные и командные назначения ресурсов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6DE3A-5E8B-3505-EE83-B46065F1D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946" y="2133599"/>
            <a:ext cx="10917666" cy="448344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Операции могут требовать для своего исполнения определенного состава ресурсов, которые должны работать только вместе. Если какие-то ресурсы из такой команды в какой-то момент недоступны, то вся команда не назначается или простаивает.</a:t>
            </a:r>
          </a:p>
          <a:p>
            <a:r>
              <a:rPr lang="ru-RU" dirty="0"/>
              <a:t>Другой вариант – когда назначенные ресурсы работают независимо друг от друга. Самый простой пример – работа в несколько смен. В каждой смене назначается команда (бригада), но при этом каждая смена работает независимо от другой.</a:t>
            </a:r>
          </a:p>
          <a:p>
            <a:r>
              <a:rPr lang="ru-RU" dirty="0"/>
              <a:t>Как вариант, у каждой команды может быть свой определенный объем работы, но может быть и так, что одна команда закончит исполнение операции еще до того, как освободится от других работ другая назначенная команда. В этом случае вторая команда к работе так и не приступит.</a:t>
            </a:r>
          </a:p>
        </p:txBody>
      </p:sp>
    </p:spTree>
    <p:extLst>
      <p:ext uri="{BB962C8B-B14F-4D97-AF65-F5344CB8AC3E}">
        <p14:creationId xmlns:p14="http://schemas.microsoft.com/office/powerpoint/2010/main" val="2887498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6890E-16D1-2745-0848-FDA6FB16D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66315-0FD2-0C52-ABE4-172DF286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Назначения ресурсов на выполнение работ типа гамак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74FC9-D4C6-AA5F-CE1D-0250F036C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654" y="2133599"/>
            <a:ext cx="10719958" cy="472440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Операции типа Гамак, как правило, моделируют некие сопутствующие работы или простои.</a:t>
            </a:r>
          </a:p>
          <a:p>
            <a:r>
              <a:rPr lang="ru-RU" dirty="0"/>
              <a:t>Примеры гамаков: работы по содержанию площадки проекта, административные работы (управление проектом например), продолжительность аренды оборудования, определяющая необходимые затраты и т.п.</a:t>
            </a:r>
          </a:p>
          <a:p>
            <a:r>
              <a:rPr lang="ru-RU" dirty="0"/>
              <a:t>На гамак могут быть назначены управленческий персонал, контролеры, затраты, не связанные с проведением конкретных работ.</a:t>
            </a:r>
          </a:p>
          <a:p>
            <a:r>
              <a:rPr lang="ru-RU" dirty="0"/>
              <a:t>На гамаки могут назначаться ресурсы, которые простаивают в определенные интервалы времени на протяжении своей занятости в проекте.</a:t>
            </a:r>
          </a:p>
          <a:p>
            <a:r>
              <a:rPr lang="ru-RU" dirty="0"/>
              <a:t>Гамаки также используются для моделирования дополнительных затрат в случае задержки </a:t>
            </a:r>
            <a:r>
              <a:rPr lang="ru-RU"/>
              <a:t>реализации проекта.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677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85A2B-6396-B3DC-AF5B-C0E43FB0A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B0175-C852-FC15-B874-7A840DEE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Календари и прогнозирование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152D-7BB9-B88A-7DB8-0393057AC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При моделировании проектов нужно учитывать календари работ и ресурсов.</a:t>
            </a:r>
          </a:p>
          <a:p>
            <a:r>
              <a:rPr lang="ru-RU" dirty="0"/>
              <a:t>Календари операций определяют когда их можно выполнять</a:t>
            </a:r>
          </a:p>
          <a:p>
            <a:r>
              <a:rPr lang="ru-RU" dirty="0"/>
              <a:t>Календари ресурсов определяют их график работы</a:t>
            </a:r>
          </a:p>
          <a:p>
            <a:r>
              <a:rPr lang="ru-RU" dirty="0"/>
              <a:t>Работы могут выполняться когда время является рабочим и для ресурсов, и для операции, на исполнение которой они назначены</a:t>
            </a:r>
          </a:p>
          <a:p>
            <a:r>
              <a:rPr lang="ru-RU" dirty="0"/>
              <a:t>Кроме того, нужно учитывать, что производительность ресурсов может отличаться в летнее и зимнее время, что прогноз стоимости ресурсов и материалов может быть переменным.</a:t>
            </a:r>
          </a:p>
          <a:p>
            <a:r>
              <a:rPr lang="ru-RU" dirty="0"/>
              <a:t>В длительных проектах следует учитывать ожидаемую инфляцию и дисконтировать затраты и доходы.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28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5520</TotalTime>
  <Words>1397</Words>
  <Application>Microsoft Office PowerPoint</Application>
  <PresentationFormat>Widescreen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Оптимизация ресурсов проектов</vt:lpstr>
      <vt:lpstr>Критерии оптимальности планов</vt:lpstr>
      <vt:lpstr>Ограничения проекта</vt:lpstr>
      <vt:lpstr>Типы работ проекта</vt:lpstr>
      <vt:lpstr>Назначения ресурсов на выполнение работ типа длительность</vt:lpstr>
      <vt:lpstr>Назначения ресурсов на выполнение работ типа производительность</vt:lpstr>
      <vt:lpstr>Индивидуальные и командные назначения ресурсов</vt:lpstr>
      <vt:lpstr>Назначения ресурсов на выполнение работ типа гамак</vt:lpstr>
      <vt:lpstr>Календари и прогнозирование</vt:lpstr>
      <vt:lpstr>Неопределенности и риски</vt:lpstr>
      <vt:lpstr>Метод Критического Пути</vt:lpstr>
      <vt:lpstr>Выравнивание ресурсов</vt:lpstr>
      <vt:lpstr>Выравнивание ресурсов и риски</vt:lpstr>
      <vt:lpstr>Оптимизация ресурсов</vt:lpstr>
      <vt:lpstr>Оптимизация ресурсов</vt:lpstr>
      <vt:lpstr>Управление проектами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Vladimir Liberzon</dc:creator>
  <cp:lastModifiedBy>Vladimir Liberzon</cp:lastModifiedBy>
  <cp:revision>17</cp:revision>
  <dcterms:created xsi:type="dcterms:W3CDTF">2026-03-06T19:17:53Z</dcterms:created>
  <dcterms:modified xsi:type="dcterms:W3CDTF">2026-03-11T12:43:37Z</dcterms:modified>
</cp:coreProperties>
</file>